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64" r:id="rId2"/>
    <p:sldId id="265" r:id="rId3"/>
    <p:sldId id="291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34" r:id="rId15"/>
    <p:sldId id="333" r:id="rId16"/>
    <p:sldId id="329" r:id="rId17"/>
    <p:sldId id="330" r:id="rId18"/>
    <p:sldId id="331" r:id="rId19"/>
    <p:sldId id="332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2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BE6CE-AB20-4734-9B37-B8A78D6943DA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1F28F-4D81-4026-874B-6198D8966F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F28F-4D81-4026-874B-6198D8966F18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764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106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4876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000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995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8411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088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8364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4044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6828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2449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05B07C-5C6D-4EB5-BECF-E2747480745C}" type="datetimeFigureOut">
              <a:rPr lang="pt-BR" smtClean="0"/>
              <a:pPr/>
              <a:t>19/11/2016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00EF22-1088-4F3F-9173-8753ED11410D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188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Mini </a:t>
            </a:r>
            <a:r>
              <a:rPr lang="en-US" sz="3600" dirty="0" err="1" smtClean="0"/>
              <a:t>Curso</a:t>
            </a:r>
            <a:r>
              <a:rPr lang="en-US" sz="3600" dirty="0" smtClean="0"/>
              <a:t> </a:t>
            </a:r>
            <a:r>
              <a:rPr lang="en-US" sz="3600" dirty="0" err="1" smtClean="0"/>
              <a:t>Tratamento</a:t>
            </a:r>
            <a:r>
              <a:rPr lang="en-US" sz="3600" dirty="0" smtClean="0"/>
              <a:t> de </a:t>
            </a:r>
            <a:r>
              <a:rPr lang="en-US" sz="3600" dirty="0" err="1" smtClean="0"/>
              <a:t>imagens</a:t>
            </a:r>
            <a:r>
              <a:rPr lang="en-US" sz="3600" dirty="0" smtClean="0"/>
              <a:t> e </a:t>
            </a:r>
            <a:r>
              <a:rPr lang="en-US" sz="3600" dirty="0" err="1" smtClean="0"/>
              <a:t>vis</a:t>
            </a:r>
            <a:r>
              <a:rPr lang="pt-BR" sz="3600" dirty="0" err="1" smtClean="0"/>
              <a:t>ão</a:t>
            </a:r>
            <a:r>
              <a:rPr lang="pt-BR" sz="3600" dirty="0" smtClean="0"/>
              <a:t> computacional</a:t>
            </a:r>
            <a:endParaRPr lang="pt-B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81200" y="3124200"/>
            <a:ext cx="6400800" cy="7620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Thiago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Henrique Gomes </a:t>
            </a:r>
            <a:r>
              <a:rPr lang="en-US" dirty="0" err="1" smtClean="0">
                <a:solidFill>
                  <a:schemeClr val="tx1"/>
                </a:solidFill>
              </a:rPr>
              <a:t>Lobato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38400" y="304800"/>
            <a:ext cx="6629400" cy="457200"/>
          </a:xfrm>
        </p:spPr>
        <p:txBody>
          <a:bodyPr>
            <a:normAutofit fontScale="90000"/>
          </a:bodyPr>
          <a:lstStyle/>
          <a:p>
            <a:r>
              <a:rPr lang="pt-BR" sz="3200" dirty="0" smtClean="0"/>
              <a:t>Exercício </a:t>
            </a:r>
            <a:r>
              <a:rPr lang="pt-BR" sz="3200" dirty="0" smtClean="0"/>
              <a:t>3</a:t>
            </a:r>
            <a:endParaRPr lang="pt-BR" sz="32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en-US" sz="1400" dirty="0" smtClean="0"/>
              <a:t>Agora </a:t>
            </a:r>
            <a:r>
              <a:rPr lang="en-US" sz="1400" dirty="0" err="1" smtClean="0"/>
              <a:t>que</a:t>
            </a:r>
            <a:r>
              <a:rPr lang="en-US" sz="1400" dirty="0" smtClean="0"/>
              <a:t> voc</a:t>
            </a:r>
            <a:r>
              <a:rPr lang="pt-BR" sz="1400" dirty="0" smtClean="0"/>
              <a:t>ê já tem uma noção de como trabalhar no sistema </a:t>
            </a:r>
            <a:r>
              <a:rPr lang="pt-BR" sz="1400" dirty="0" err="1" smtClean="0"/>
              <a:t>hsv</a:t>
            </a:r>
            <a:r>
              <a:rPr lang="pt-BR" sz="1400" dirty="0" smtClean="0"/>
              <a:t>, crie um filtro de imagem próprio! Procure combinações de contraste, brilho e talvez até cor para formar um filtro que você ache bonito.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Um exemplo de um filtro usando contraste e brilho pode ser visto ao lado. </a:t>
            </a:r>
            <a:endParaRPr lang="en-US" sz="1400" dirty="0" smtClean="0"/>
          </a:p>
          <a:p>
            <a:endParaRPr lang="pt-BR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371600"/>
            <a:ext cx="5111750" cy="28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4</a:t>
            </a:r>
            <a:r>
              <a:rPr lang="en-US" sz="4000" dirty="0" smtClean="0"/>
              <a:t>: Grayscale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Em grande parte dos algoritmos de visão computacional o uso de 3 </a:t>
            </a:r>
            <a:r>
              <a:rPr lang="pt-BR" sz="1400" dirty="0" err="1" smtClean="0"/>
              <a:t>layers</a:t>
            </a:r>
            <a:r>
              <a:rPr lang="pt-BR" sz="1400" dirty="0" smtClean="0"/>
              <a:t> de cores se torna muito complexo ou </a:t>
            </a:r>
            <a:r>
              <a:rPr lang="pt-BR" sz="1400" dirty="0" err="1" smtClean="0"/>
              <a:t>supérfulo</a:t>
            </a:r>
            <a:r>
              <a:rPr lang="pt-BR" sz="1400" dirty="0" smtClean="0"/>
              <a:t> e, por isso, um sistema diferente é usado, o </a:t>
            </a:r>
            <a:r>
              <a:rPr lang="pt-BR" sz="1400" dirty="0" err="1" smtClean="0"/>
              <a:t>grayscale</a:t>
            </a:r>
            <a:r>
              <a:rPr lang="pt-B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preto</a:t>
            </a:r>
            <a:r>
              <a:rPr lang="en-US" sz="1400" dirty="0" smtClean="0"/>
              <a:t> e </a:t>
            </a:r>
            <a:r>
              <a:rPr lang="en-US" sz="1400" dirty="0" err="1" smtClean="0"/>
              <a:t>branco</a:t>
            </a:r>
            <a:r>
              <a:rPr lang="en-US" sz="1400" dirty="0" smtClean="0"/>
              <a:t>).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Grayscale </a:t>
            </a:r>
            <a:r>
              <a:rPr lang="en-US" sz="1400" dirty="0" err="1" smtClean="0"/>
              <a:t>pode</a:t>
            </a:r>
            <a:r>
              <a:rPr lang="en-US" sz="1400" dirty="0" smtClean="0"/>
              <a:t> ser </a:t>
            </a:r>
            <a:r>
              <a:rPr lang="en-US" sz="1400" dirty="0" err="1" smtClean="0"/>
              <a:t>encarado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</a:t>
            </a:r>
            <a:r>
              <a:rPr lang="en-US" sz="1400" dirty="0" smtClean="0"/>
              <a:t> linear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pega</a:t>
            </a:r>
            <a:r>
              <a:rPr lang="en-US" sz="1400" dirty="0" smtClean="0"/>
              <a:t> a </a:t>
            </a:r>
            <a:r>
              <a:rPr lang="en-US" sz="1400" dirty="0" err="1" smtClean="0"/>
              <a:t>intensidade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layer de </a:t>
            </a:r>
            <a:r>
              <a:rPr lang="en-US" sz="1400" dirty="0" err="1" smtClean="0"/>
              <a:t>cor</a:t>
            </a:r>
            <a:r>
              <a:rPr lang="en-US" sz="1400" dirty="0" smtClean="0"/>
              <a:t> e as </a:t>
            </a:r>
            <a:r>
              <a:rPr lang="en-US" sz="1400" dirty="0" err="1" smtClean="0"/>
              <a:t>transforma</a:t>
            </a:r>
            <a:r>
              <a:rPr lang="en-US" sz="1400" dirty="0" smtClean="0"/>
              <a:t> </a:t>
            </a:r>
            <a:r>
              <a:rPr lang="en-US" sz="1400" dirty="0" err="1" smtClean="0"/>
              <a:t>em</a:t>
            </a:r>
            <a:r>
              <a:rPr lang="en-US" sz="1400" dirty="0" smtClean="0"/>
              <a:t> um </a:t>
            </a:r>
            <a:r>
              <a:rPr lang="en-US" sz="1400" dirty="0" err="1" smtClean="0"/>
              <a:t>único</a:t>
            </a:r>
            <a:r>
              <a:rPr lang="en-US" sz="1400" dirty="0" smtClean="0"/>
              <a:t> layer, </a:t>
            </a:r>
            <a:r>
              <a:rPr lang="en-US" sz="1400" dirty="0" err="1" smtClean="0"/>
              <a:t>onde</a:t>
            </a:r>
            <a:r>
              <a:rPr lang="en-US" sz="1400" dirty="0" smtClean="0"/>
              <a:t> </a:t>
            </a:r>
            <a:r>
              <a:rPr lang="en-US" sz="1400" dirty="0" err="1" smtClean="0"/>
              <a:t>os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intensidade</a:t>
            </a:r>
            <a:r>
              <a:rPr lang="en-US" sz="1400" dirty="0" smtClean="0"/>
              <a:t> </a:t>
            </a:r>
            <a:r>
              <a:rPr lang="en-US" sz="1400" dirty="0" err="1" smtClean="0"/>
              <a:t>representam</a:t>
            </a:r>
            <a:r>
              <a:rPr lang="en-US" sz="1400" dirty="0" smtClean="0"/>
              <a:t> o </a:t>
            </a:r>
            <a:r>
              <a:rPr lang="en-US" sz="1400" dirty="0" err="1" smtClean="0"/>
              <a:t>nível</a:t>
            </a:r>
            <a:r>
              <a:rPr lang="en-US" sz="1400" dirty="0" smtClean="0"/>
              <a:t> de </a:t>
            </a:r>
            <a:r>
              <a:rPr lang="en-US" sz="1400" dirty="0" err="1" smtClean="0"/>
              <a:t>cinza</a:t>
            </a:r>
            <a:r>
              <a:rPr lang="en-US" sz="1400" dirty="0" smtClean="0"/>
              <a:t> </a:t>
            </a:r>
            <a:r>
              <a:rPr lang="en-US" sz="1400" dirty="0" err="1" smtClean="0"/>
              <a:t>da</a:t>
            </a:r>
            <a:r>
              <a:rPr lang="en-US" sz="1400" dirty="0" smtClean="0"/>
              <a:t> </a:t>
            </a:r>
            <a:r>
              <a:rPr lang="en-US" sz="1400" dirty="0" err="1" smtClean="0"/>
              <a:t>imagem</a:t>
            </a:r>
            <a:r>
              <a:rPr lang="en-US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Para converter </a:t>
            </a:r>
            <a:r>
              <a:rPr lang="en-US" sz="1400" dirty="0" err="1" smtClean="0"/>
              <a:t>uma</a:t>
            </a:r>
            <a:r>
              <a:rPr lang="en-US" sz="1400" dirty="0" smtClean="0"/>
              <a:t>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</a:t>
            </a:r>
            <a:r>
              <a:rPr lang="en-US" sz="1400" dirty="0" err="1" smtClean="0"/>
              <a:t>em</a:t>
            </a:r>
            <a:r>
              <a:rPr lang="en-US" sz="1400" dirty="0" smtClean="0"/>
              <a:t> grayscale no </a:t>
            </a:r>
            <a:r>
              <a:rPr lang="en-US" sz="1400" dirty="0" err="1" smtClean="0"/>
              <a:t>matlab</a:t>
            </a:r>
            <a:r>
              <a:rPr lang="en-US" sz="1400" dirty="0" smtClean="0"/>
              <a:t> </a:t>
            </a:r>
            <a:r>
              <a:rPr lang="pt-BR" sz="1400" dirty="0" smtClean="0"/>
              <a:t>pode-se usar a função rgb2gray. </a:t>
            </a:r>
            <a:endParaRPr lang="en-US" sz="1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581400"/>
            <a:ext cx="4495800" cy="25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600200"/>
            <a:ext cx="372699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4.5</a:t>
            </a:r>
            <a:r>
              <a:rPr lang="en-US" sz="4000" dirty="0" smtClean="0"/>
              <a:t>: Features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en-US" sz="1400" dirty="0" smtClean="0"/>
              <a:t>Features s</a:t>
            </a:r>
            <a:r>
              <a:rPr lang="pt-BR" sz="1400" dirty="0" err="1" smtClean="0"/>
              <a:t>ão</a:t>
            </a:r>
            <a:r>
              <a:rPr lang="pt-BR" sz="1400" dirty="0" smtClean="0"/>
              <a:t> usadas principalmente para classificar uma imagem e procurar</a:t>
            </a:r>
            <a:r>
              <a:rPr lang="en-US" sz="1400" dirty="0" smtClean="0"/>
              <a:t>/</a:t>
            </a:r>
            <a:r>
              <a:rPr lang="en-US" sz="1400" dirty="0" err="1" smtClean="0"/>
              <a:t>localizar</a:t>
            </a:r>
            <a:r>
              <a:rPr lang="pt-BR" sz="1400" dirty="0" smtClean="0"/>
              <a:t> um objeto.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dirty="0" err="1" smtClean="0"/>
              <a:t>Existem</a:t>
            </a:r>
            <a:r>
              <a:rPr lang="en-US" sz="1400" dirty="0" smtClean="0"/>
              <a:t> </a:t>
            </a:r>
            <a:r>
              <a:rPr lang="en-US" sz="1400" dirty="0" err="1" smtClean="0"/>
              <a:t>vários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features, </a:t>
            </a:r>
            <a:r>
              <a:rPr lang="en-US" sz="1400" dirty="0" err="1" smtClean="0"/>
              <a:t>mas</a:t>
            </a:r>
            <a:r>
              <a:rPr lang="en-US" sz="1400" dirty="0" smtClean="0"/>
              <a:t>, </a:t>
            </a:r>
            <a:r>
              <a:rPr lang="en-US" sz="1400" dirty="0" err="1" smtClean="0"/>
              <a:t>nesse</a:t>
            </a:r>
            <a:r>
              <a:rPr lang="en-US" sz="1400" dirty="0" smtClean="0"/>
              <a:t> </a:t>
            </a:r>
            <a:r>
              <a:rPr lang="en-US" sz="1400" dirty="0" err="1" smtClean="0"/>
              <a:t>curso</a:t>
            </a:r>
            <a:r>
              <a:rPr lang="en-US" sz="1400" dirty="0" smtClean="0"/>
              <a:t>, </a:t>
            </a:r>
            <a:r>
              <a:rPr lang="en-US" sz="1400" dirty="0" err="1" smtClean="0"/>
              <a:t>vamos</a:t>
            </a:r>
            <a:r>
              <a:rPr lang="en-US" sz="1400" dirty="0" smtClean="0"/>
              <a:t> </a:t>
            </a:r>
            <a:r>
              <a:rPr lang="en-US" sz="1400" dirty="0" err="1" smtClean="0"/>
              <a:t>nos</a:t>
            </a:r>
            <a:r>
              <a:rPr lang="en-US" sz="1400" dirty="0" smtClean="0"/>
              <a:t> </a:t>
            </a:r>
            <a:r>
              <a:rPr lang="en-US" sz="1400" dirty="0" err="1" smtClean="0"/>
              <a:t>focar</a:t>
            </a:r>
            <a:r>
              <a:rPr lang="en-US" sz="1400" dirty="0" smtClean="0"/>
              <a:t> </a:t>
            </a:r>
            <a:r>
              <a:rPr lang="en-US" sz="1400" dirty="0" err="1" smtClean="0"/>
              <a:t>nas</a:t>
            </a:r>
            <a:r>
              <a:rPr lang="en-US" sz="1400" dirty="0" smtClean="0"/>
              <a:t> features de Harris e Surf,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podem</a:t>
            </a:r>
            <a:r>
              <a:rPr lang="en-US" sz="1400" dirty="0" smtClean="0"/>
              <a:t> ser </a:t>
            </a:r>
            <a:r>
              <a:rPr lang="en-US" sz="1400" dirty="0" err="1" smtClean="0"/>
              <a:t>descritas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os</a:t>
            </a:r>
            <a:r>
              <a:rPr lang="en-US" sz="1400" dirty="0" smtClean="0"/>
              <a:t> cantos </a:t>
            </a:r>
            <a:r>
              <a:rPr lang="en-US" sz="1400" dirty="0" err="1" smtClean="0"/>
              <a:t>da</a:t>
            </a:r>
            <a:r>
              <a:rPr lang="en-US" sz="1400" dirty="0" smtClean="0"/>
              <a:t>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e COMPLETAR. 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dirty="0" err="1" smtClean="0"/>
              <a:t>Detectar</a:t>
            </a:r>
            <a:r>
              <a:rPr lang="en-US" sz="1400" dirty="0" smtClean="0"/>
              <a:t> features no </a:t>
            </a:r>
            <a:r>
              <a:rPr lang="en-US" sz="1400" dirty="0" err="1" smtClean="0"/>
              <a:t>matlab</a:t>
            </a:r>
            <a:r>
              <a:rPr lang="en-US" sz="1400" dirty="0" smtClean="0"/>
              <a:t> é </a:t>
            </a:r>
            <a:r>
              <a:rPr lang="en-US" sz="1400" dirty="0" err="1" smtClean="0"/>
              <a:t>extremamente</a:t>
            </a:r>
            <a:r>
              <a:rPr lang="en-US" sz="1400" dirty="0" smtClean="0"/>
              <a:t> simples, </a:t>
            </a:r>
            <a:r>
              <a:rPr lang="en-US" sz="1400" dirty="0" err="1" smtClean="0"/>
              <a:t>entretanto</a:t>
            </a:r>
            <a:r>
              <a:rPr lang="en-US" sz="1400" dirty="0" smtClean="0"/>
              <a:t>, a </a:t>
            </a:r>
            <a:r>
              <a:rPr lang="en-US" sz="1400" dirty="0" err="1" smtClean="0"/>
              <a:t>primeira</a:t>
            </a:r>
            <a:r>
              <a:rPr lang="en-US" sz="1400" dirty="0" smtClean="0"/>
              <a:t> vista, </a:t>
            </a:r>
            <a:r>
              <a:rPr lang="en-US" sz="1400" dirty="0" err="1" smtClean="0"/>
              <a:t>parece</a:t>
            </a:r>
            <a:r>
              <a:rPr lang="en-US" sz="1400" dirty="0" smtClean="0"/>
              <a:t> um </a:t>
            </a:r>
            <a:r>
              <a:rPr lang="en-US" sz="1400" dirty="0" err="1" smtClean="0"/>
              <a:t>pouco</a:t>
            </a:r>
            <a:r>
              <a:rPr lang="en-US" sz="1400" dirty="0" smtClean="0"/>
              <a:t> </a:t>
            </a:r>
            <a:r>
              <a:rPr lang="en-US" sz="1400" dirty="0" err="1" smtClean="0"/>
              <a:t>assustador</a:t>
            </a:r>
            <a:r>
              <a:rPr lang="en-US" sz="1400" dirty="0" smtClean="0"/>
              <a:t> </a:t>
            </a:r>
            <a:r>
              <a:rPr lang="en-US" sz="1400" dirty="0" err="1" smtClean="0"/>
              <a:t>comparado</a:t>
            </a:r>
            <a:r>
              <a:rPr lang="en-US" sz="1400" dirty="0" smtClean="0"/>
              <a:t> com o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vimos</a:t>
            </a:r>
            <a:r>
              <a:rPr lang="en-US" sz="1400" dirty="0" smtClean="0"/>
              <a:t> </a:t>
            </a:r>
            <a:r>
              <a:rPr lang="en-US" sz="1400" dirty="0" err="1" smtClean="0"/>
              <a:t>até</a:t>
            </a:r>
            <a:r>
              <a:rPr lang="en-US" sz="1400" dirty="0" smtClean="0"/>
              <a:t> agora. </a:t>
            </a:r>
            <a:r>
              <a:rPr lang="en-US" sz="1400" dirty="0" err="1" smtClean="0"/>
              <a:t>Vamos</a:t>
            </a:r>
            <a:r>
              <a:rPr lang="en-US" sz="1400" dirty="0" smtClean="0"/>
              <a:t> </a:t>
            </a:r>
            <a:r>
              <a:rPr lang="en-US" sz="1400" dirty="0" err="1" smtClean="0"/>
              <a:t>passo</a:t>
            </a:r>
            <a:r>
              <a:rPr lang="en-US" sz="1400" dirty="0" smtClean="0"/>
              <a:t> a </a:t>
            </a:r>
            <a:r>
              <a:rPr lang="en-US" sz="1400" dirty="0" err="1" smtClean="0"/>
              <a:t>passo</a:t>
            </a:r>
            <a:r>
              <a:rPr lang="en-US" sz="1400" dirty="0" smtClean="0"/>
              <a:t> </a:t>
            </a:r>
            <a:r>
              <a:rPr lang="en-US" sz="1400" dirty="0" err="1" smtClean="0"/>
              <a:t>verificar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o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foi</a:t>
            </a:r>
            <a:r>
              <a:rPr lang="en-US" sz="1400" dirty="0" smtClean="0"/>
              <a:t> </a:t>
            </a:r>
            <a:r>
              <a:rPr lang="en-US" sz="1400" dirty="0" err="1" smtClean="0"/>
              <a:t>escrito</a:t>
            </a:r>
            <a:r>
              <a:rPr lang="en-US" sz="1400" dirty="0" smtClean="0"/>
              <a:t>. </a:t>
            </a:r>
            <a:endParaRPr lang="pt-BR" sz="1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600200"/>
            <a:ext cx="507056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38400" y="304800"/>
            <a:ext cx="6629400" cy="4572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Exercício </a:t>
            </a:r>
            <a:r>
              <a:rPr lang="pt-BR" sz="2800" dirty="0" smtClean="0"/>
              <a:t>4</a:t>
            </a:r>
            <a:endParaRPr lang="pt-BR" sz="28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Utilize a função match </a:t>
            </a:r>
            <a:r>
              <a:rPr lang="pt-BR" sz="1400" dirty="0" err="1" smtClean="0"/>
              <a:t>features</a:t>
            </a:r>
            <a:r>
              <a:rPr lang="pt-BR" sz="1400" dirty="0" smtClean="0"/>
              <a:t> para localizar um objeto em uma cena complexa. Use </a:t>
            </a:r>
            <a:r>
              <a:rPr lang="pt-BR" sz="1400" dirty="0" err="1" smtClean="0"/>
              <a:t>harris</a:t>
            </a:r>
            <a:r>
              <a:rPr lang="pt-BR" sz="1400" dirty="0" smtClean="0"/>
              <a:t> ou Surf, caso o </a:t>
            </a:r>
            <a:r>
              <a:rPr lang="pt-BR" sz="1400" dirty="0" err="1" smtClean="0"/>
              <a:t>plot</a:t>
            </a:r>
            <a:r>
              <a:rPr lang="pt-BR" sz="1400" dirty="0" smtClean="0"/>
              <a:t> final não tenha nenhum ponto, quer dizer que </a:t>
            </a:r>
            <a:r>
              <a:rPr lang="pt-BR" sz="1400" dirty="0" smtClean="0"/>
              <a:t>nenhuma </a:t>
            </a:r>
            <a:r>
              <a:rPr lang="pt-BR" sz="1400" dirty="0" err="1" smtClean="0"/>
              <a:t>feature</a:t>
            </a:r>
            <a:r>
              <a:rPr lang="pt-BR" sz="1400" dirty="0" smtClean="0"/>
              <a:t> foi encontrada. Seu resultado deve ser similar ao da figura ao lado.  </a:t>
            </a:r>
            <a:endParaRPr lang="pt-BR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676400"/>
            <a:ext cx="5334000" cy="199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</a:t>
            </a:r>
            <a:r>
              <a:rPr lang="pt-BR" sz="4000" dirty="0" smtClean="0"/>
              <a:t>5</a:t>
            </a:r>
            <a:r>
              <a:rPr lang="en-US" sz="4000" dirty="0" smtClean="0"/>
              <a:t>: </a:t>
            </a:r>
            <a:r>
              <a:rPr lang="en-US" sz="4000" dirty="0" err="1" smtClean="0"/>
              <a:t>Correla</a:t>
            </a:r>
            <a:r>
              <a:rPr lang="pt-BR" sz="4000" dirty="0" err="1" smtClean="0"/>
              <a:t>ção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pt-BR" sz="1400" dirty="0" smtClean="0"/>
              <a:t>Correlação de imagens é o que mede o quanto uma imagem </a:t>
            </a:r>
            <a:r>
              <a:rPr lang="pt-BR" sz="1400" dirty="0" err="1" smtClean="0"/>
              <a:t>template</a:t>
            </a:r>
            <a:r>
              <a:rPr lang="pt-BR" sz="1400" dirty="0" smtClean="0"/>
              <a:t> se assemelha a outra. Ela pode ser </a:t>
            </a:r>
            <a:r>
              <a:rPr lang="pt-BR" sz="1400" dirty="0" err="1" smtClean="0"/>
              <a:t>uzada</a:t>
            </a:r>
            <a:r>
              <a:rPr lang="pt-BR" sz="1400" dirty="0" smtClean="0"/>
              <a:t> para localização de </a:t>
            </a:r>
            <a:r>
              <a:rPr lang="pt-BR" sz="1400" dirty="0" err="1" smtClean="0"/>
              <a:t>templates</a:t>
            </a:r>
            <a:r>
              <a:rPr lang="pt-BR" sz="1400" dirty="0" smtClean="0"/>
              <a:t> em uma imagem principa</a:t>
            </a:r>
            <a:r>
              <a:rPr lang="pt-BR" sz="1400" dirty="0" smtClean="0"/>
              <a:t>l.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Uma das aplicações é no ato de digitalização de gráficos impressos, com os marcadores sendo obtidos por </a:t>
            </a:r>
            <a:r>
              <a:rPr lang="pt-BR" sz="1400" dirty="0" err="1" smtClean="0"/>
              <a:t>templates</a:t>
            </a:r>
            <a:r>
              <a:rPr lang="pt-BR" sz="1400" dirty="0" smtClean="0"/>
              <a:t>  e obtendo os dados automaticamente.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Também podem ser usadas em medições de deformação por imagens </a:t>
            </a:r>
            <a:endParaRPr lang="en-US" sz="1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295400"/>
            <a:ext cx="3454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1295400"/>
            <a:ext cx="20097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Exercício 5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pt-BR" sz="1400" dirty="0" smtClean="0"/>
              <a:t>Correlação de imagens é o que mede o quanto uma imagem </a:t>
            </a:r>
            <a:r>
              <a:rPr lang="pt-BR" sz="1400" dirty="0" err="1" smtClean="0"/>
              <a:t>template</a:t>
            </a:r>
            <a:r>
              <a:rPr lang="pt-BR" sz="1400" dirty="0" smtClean="0"/>
              <a:t> se assemelha a outra. 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676400"/>
            <a:ext cx="3559175" cy="25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1981200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</a:t>
            </a:r>
            <a:r>
              <a:rPr lang="pt-BR" sz="4000" dirty="0" smtClean="0"/>
              <a:t>6</a:t>
            </a:r>
            <a:r>
              <a:rPr lang="en-US" sz="4000" dirty="0" smtClean="0"/>
              <a:t>: </a:t>
            </a:r>
            <a:r>
              <a:rPr lang="en-US" sz="4000" dirty="0" err="1" smtClean="0"/>
              <a:t>Binarização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pt-BR" sz="1400" dirty="0" err="1" smtClean="0"/>
              <a:t>Binarização</a:t>
            </a:r>
            <a:r>
              <a:rPr lang="pt-BR" sz="1400" dirty="0" smtClean="0"/>
              <a:t> é transformar todos os valores da imagem em 0</a:t>
            </a:r>
            <a:r>
              <a:rPr lang="en-US" sz="1400" dirty="0" smtClean="0"/>
              <a:t>’s </a:t>
            </a:r>
            <a:r>
              <a:rPr lang="en-US" sz="1400" dirty="0" err="1" smtClean="0"/>
              <a:t>ou</a:t>
            </a:r>
            <a:r>
              <a:rPr lang="en-US" sz="1400" dirty="0" smtClean="0"/>
              <a:t> 1’s </a:t>
            </a:r>
            <a:r>
              <a:rPr lang="en-US" sz="1400" dirty="0" err="1" smtClean="0"/>
              <a:t>dependendo</a:t>
            </a:r>
            <a:r>
              <a:rPr lang="en-US" sz="1400" dirty="0" smtClean="0"/>
              <a:t> se </a:t>
            </a:r>
            <a:r>
              <a:rPr lang="en-US" sz="1400" dirty="0" err="1" smtClean="0"/>
              <a:t>eles</a:t>
            </a:r>
            <a:r>
              <a:rPr lang="en-US" sz="1400" dirty="0" smtClean="0"/>
              <a:t> </a:t>
            </a:r>
            <a:r>
              <a:rPr lang="en-US" sz="1400" dirty="0" err="1" smtClean="0"/>
              <a:t>est</a:t>
            </a:r>
            <a:r>
              <a:rPr lang="pt-BR" sz="1400" dirty="0" err="1" smtClean="0"/>
              <a:t>ão</a:t>
            </a:r>
            <a:r>
              <a:rPr lang="pt-BR" sz="1400" dirty="0" smtClean="0"/>
              <a:t> acima ou abaixo de um determinado </a:t>
            </a:r>
            <a:r>
              <a:rPr lang="pt-BR" sz="1400" dirty="0" err="1" smtClean="0"/>
              <a:t>treshold</a:t>
            </a:r>
            <a:r>
              <a:rPr lang="pt-BR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A vantagem de ter uma imagem binária é que ela é incrivelmente mais fácil de ser trabalhada. As aplicações mais famosas são como máscaras para segmentação, contagem e dimensionamento de objeto.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Para </a:t>
            </a:r>
            <a:r>
              <a:rPr lang="pt-BR" sz="1400" dirty="0" err="1" smtClean="0"/>
              <a:t>binarizar</a:t>
            </a:r>
            <a:r>
              <a:rPr lang="pt-BR" sz="1400" dirty="0" smtClean="0"/>
              <a:t> uma imagem no </a:t>
            </a:r>
            <a:r>
              <a:rPr lang="pt-BR" sz="1400" dirty="0" err="1" smtClean="0"/>
              <a:t>matlab</a:t>
            </a:r>
            <a:r>
              <a:rPr lang="pt-BR" sz="1400" dirty="0" smtClean="0"/>
              <a:t> é possível utilizar a função </a:t>
            </a:r>
            <a:r>
              <a:rPr lang="en-US" sz="1400" dirty="0" smtClean="0"/>
              <a:t>im2bw </a:t>
            </a:r>
            <a:r>
              <a:rPr lang="en-US" sz="1400" dirty="0" err="1" smtClean="0"/>
              <a:t>onde</a:t>
            </a:r>
            <a:r>
              <a:rPr lang="en-US" sz="1400" dirty="0" smtClean="0"/>
              <a:t> é </a:t>
            </a:r>
            <a:r>
              <a:rPr lang="en-US" sz="1400" dirty="0" err="1" smtClean="0"/>
              <a:t>possível</a:t>
            </a:r>
            <a:r>
              <a:rPr lang="en-US" sz="1400" dirty="0" smtClean="0"/>
              <a:t> </a:t>
            </a:r>
            <a:r>
              <a:rPr lang="en-US" sz="1400" dirty="0" err="1" smtClean="0"/>
              <a:t>colocar</a:t>
            </a:r>
            <a:r>
              <a:rPr lang="en-US" sz="1400" dirty="0" smtClean="0"/>
              <a:t> o </a:t>
            </a:r>
            <a:r>
              <a:rPr lang="en-US" sz="1400" dirty="0" err="1" smtClean="0"/>
              <a:t>treshold</a:t>
            </a:r>
            <a:r>
              <a:rPr lang="en-US" sz="1400" dirty="0" smtClean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343400"/>
            <a:ext cx="3276600" cy="184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362200"/>
            <a:ext cx="305127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371600"/>
            <a:ext cx="388716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</a:t>
            </a:r>
            <a:r>
              <a:rPr lang="pt-BR" sz="4000" dirty="0" smtClean="0"/>
              <a:t>6</a:t>
            </a:r>
            <a:r>
              <a:rPr lang="en-US" sz="4000" dirty="0" smtClean="0"/>
              <a:t>: </a:t>
            </a:r>
            <a:r>
              <a:rPr lang="en-US" sz="4000" dirty="0" err="1" smtClean="0"/>
              <a:t>Binarização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en-US" sz="1400" dirty="0" err="1" smtClean="0"/>
              <a:t>Em</a:t>
            </a:r>
            <a:r>
              <a:rPr lang="en-US" sz="1400" dirty="0" smtClean="0"/>
              <a:t> </a:t>
            </a:r>
            <a:r>
              <a:rPr lang="en-US" sz="1400" dirty="0" err="1" smtClean="0"/>
              <a:t>imagens</a:t>
            </a:r>
            <a:r>
              <a:rPr lang="en-US" sz="1400" dirty="0" smtClean="0"/>
              <a:t> </a:t>
            </a:r>
            <a:r>
              <a:rPr lang="en-US" sz="1400" dirty="0" err="1" smtClean="0"/>
              <a:t>binárias</a:t>
            </a:r>
            <a:r>
              <a:rPr lang="en-US" sz="1400" dirty="0" smtClean="0"/>
              <a:t> é </a:t>
            </a:r>
            <a:r>
              <a:rPr lang="en-US" sz="1400" dirty="0" err="1" smtClean="0"/>
              <a:t>possível</a:t>
            </a:r>
            <a:r>
              <a:rPr lang="en-US" sz="1400" dirty="0" smtClean="0"/>
              <a:t>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processos</a:t>
            </a:r>
            <a:r>
              <a:rPr lang="en-US" sz="1400" dirty="0" smtClean="0"/>
              <a:t> de </a:t>
            </a:r>
            <a:r>
              <a:rPr lang="en-US" sz="1400" dirty="0" err="1" smtClean="0"/>
              <a:t>filtragem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podem</a:t>
            </a:r>
            <a:r>
              <a:rPr lang="en-US" sz="1400" dirty="0" smtClean="0"/>
              <a:t> </a:t>
            </a:r>
            <a:r>
              <a:rPr lang="en-US" sz="1400" dirty="0" err="1" smtClean="0"/>
              <a:t>ou</a:t>
            </a:r>
            <a:r>
              <a:rPr lang="en-US" sz="1400" dirty="0" smtClean="0"/>
              <a:t> remover (</a:t>
            </a:r>
            <a:r>
              <a:rPr lang="en-US" sz="1400" dirty="0" err="1" smtClean="0"/>
              <a:t>eros</a:t>
            </a:r>
            <a:r>
              <a:rPr lang="pt-BR" sz="1400" dirty="0" err="1" smtClean="0"/>
              <a:t>ão</a:t>
            </a:r>
            <a:r>
              <a:rPr lang="en-US" sz="1400" dirty="0" smtClean="0"/>
              <a:t>) </a:t>
            </a:r>
            <a:r>
              <a:rPr lang="en-US" sz="1400" dirty="0" err="1" smtClean="0"/>
              <a:t>ou</a:t>
            </a:r>
            <a:r>
              <a:rPr lang="en-US" sz="1400" dirty="0" smtClean="0"/>
              <a:t> </a:t>
            </a:r>
            <a:r>
              <a:rPr lang="en-US" sz="1400" dirty="0" err="1" smtClean="0"/>
              <a:t>adicionar</a:t>
            </a:r>
            <a:r>
              <a:rPr lang="en-US" sz="1400" dirty="0" smtClean="0"/>
              <a:t> (</a:t>
            </a:r>
            <a:r>
              <a:rPr lang="en-US" sz="1400" dirty="0" err="1" smtClean="0"/>
              <a:t>dilata</a:t>
            </a:r>
            <a:r>
              <a:rPr lang="pt-BR" sz="1400" dirty="0" err="1" smtClean="0"/>
              <a:t>ção</a:t>
            </a:r>
            <a:r>
              <a:rPr lang="pt-BR" sz="1400" dirty="0" smtClean="0"/>
              <a:t>)</a:t>
            </a:r>
            <a:r>
              <a:rPr lang="en-US" sz="1400" dirty="0" smtClean="0"/>
              <a:t> </a:t>
            </a:r>
            <a:r>
              <a:rPr lang="en-US" sz="1400" dirty="0" err="1" smtClean="0"/>
              <a:t>elementos</a:t>
            </a:r>
            <a:r>
              <a:rPr lang="pt-BR" sz="14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Esses processos são chamados de operações morfológicas e são muito úteis para fechar buracos na imagem ou remover ruído. </a:t>
            </a:r>
            <a:endParaRPr lang="en-US" sz="14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676400"/>
            <a:ext cx="4886325" cy="1892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5257800" y="1219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Dilatation</a:t>
            </a:r>
            <a:endParaRPr lang="pt-B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191000"/>
            <a:ext cx="4648200" cy="177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181600" y="3657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Erosion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</a:t>
            </a:r>
            <a:r>
              <a:rPr lang="pt-BR" sz="4000" dirty="0" smtClean="0"/>
              <a:t>7</a:t>
            </a:r>
            <a:r>
              <a:rPr lang="en-US" sz="4000" dirty="0" smtClean="0"/>
              <a:t>: </a:t>
            </a:r>
            <a:r>
              <a:rPr lang="en-US" sz="4000" dirty="0" smtClean="0"/>
              <a:t>Background Subtraction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04800" y="1447800"/>
            <a:ext cx="304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 Se voc</a:t>
            </a:r>
            <a:r>
              <a:rPr lang="pt-BR" sz="1400" dirty="0" smtClean="0"/>
              <a:t>ê possui um plano de fundo estático, é possível a sua remoção subtraindo o plano de fundo da imagem do momento. A partir disso você pode </a:t>
            </a:r>
            <a:r>
              <a:rPr lang="pt-BR" sz="1400" dirty="0" err="1" smtClean="0"/>
              <a:t>binarizar</a:t>
            </a:r>
            <a:r>
              <a:rPr lang="pt-BR" sz="1400" dirty="0" smtClean="0"/>
              <a:t> a imagem e obter todos os lugares onde a diferença é significativa e utilizar operações morfológicas.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Quando se tem um </a:t>
            </a:r>
            <a:r>
              <a:rPr lang="pt-BR" sz="1400" dirty="0" err="1" smtClean="0"/>
              <a:t>video</a:t>
            </a:r>
            <a:r>
              <a:rPr lang="pt-BR" sz="1400" dirty="0" smtClean="0"/>
              <a:t>, normalmente é utilizado um background adaptativo, no qual ele, a partir dos frames anteriores, é capaz de adaptar o plano de fundo.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Para ler um vídeo no </a:t>
            </a:r>
            <a:r>
              <a:rPr lang="pt-BR" sz="1400" dirty="0" err="1" smtClean="0"/>
              <a:t>matlab</a:t>
            </a:r>
            <a:r>
              <a:rPr lang="pt-BR" sz="1400" dirty="0" smtClean="0"/>
              <a:t>, é necessário a criação de um objeto de leitura e a passagem em todos os frames do vídeo. Cada frame é uma imagem por si só e pode ser trabalhada exatamente igual a como temos feito até agora.   </a:t>
            </a:r>
            <a:endParaRPr lang="en-US" sz="1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1752600"/>
            <a:ext cx="4876800" cy="164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Parte </a:t>
            </a:r>
            <a:r>
              <a:rPr lang="pt-BR" sz="4000" dirty="0" smtClean="0"/>
              <a:t>8</a:t>
            </a:r>
            <a:r>
              <a:rPr lang="en-US" sz="4000" dirty="0" smtClean="0"/>
              <a:t>: </a:t>
            </a:r>
            <a:r>
              <a:rPr lang="en-US" sz="4000" dirty="0" err="1" smtClean="0"/>
              <a:t>Programar</a:t>
            </a:r>
            <a:r>
              <a:rPr lang="en-US" sz="4000" dirty="0" smtClean="0"/>
              <a:t> um </a:t>
            </a:r>
            <a:r>
              <a:rPr lang="en-US" sz="4000" dirty="0" err="1" smtClean="0"/>
              <a:t>contador</a:t>
            </a:r>
            <a:r>
              <a:rPr lang="en-US" sz="4000" dirty="0" smtClean="0"/>
              <a:t> de </a:t>
            </a:r>
            <a:r>
              <a:rPr lang="en-US" sz="4000" dirty="0" err="1" smtClean="0"/>
              <a:t>carros</a:t>
            </a:r>
            <a:r>
              <a:rPr lang="en-US" sz="4000" dirty="0" smtClean="0"/>
              <a:t> </a:t>
            </a:r>
            <a:r>
              <a:rPr lang="en-US" sz="4000" dirty="0" err="1" smtClean="0"/>
              <a:t>na</a:t>
            </a:r>
            <a:r>
              <a:rPr lang="en-US" sz="4000" dirty="0" smtClean="0"/>
              <a:t> </a:t>
            </a:r>
            <a:r>
              <a:rPr lang="en-US" sz="4000" dirty="0" err="1" smtClean="0"/>
              <a:t>rua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1676400" y="228600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</a:t>
            </a:r>
            <a:r>
              <a:rPr lang="en-US" sz="4000" dirty="0" err="1" smtClean="0"/>
              <a:t>Acompanhe</a:t>
            </a:r>
            <a:r>
              <a:rPr lang="en-US" sz="4000" dirty="0" smtClean="0"/>
              <a:t> no </a:t>
            </a:r>
            <a:r>
              <a:rPr lang="en-US" sz="4000" dirty="0" err="1" smtClean="0"/>
              <a:t>matlab</a:t>
            </a:r>
            <a:r>
              <a:rPr lang="en-US" sz="4000" dirty="0" smtClean="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800" dirty="0" smtClean="0"/>
              <a:t>O que é?</a:t>
            </a:r>
            <a:endParaRPr lang="pt-BR" sz="48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0" y="1981200"/>
            <a:ext cx="373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pt-BR" sz="1400" dirty="0" smtClean="0"/>
              <a:t>Tratamento de imagens é uma definição bem intuitiva, é o ato de modificar uma imagem digitalmente, seja filtrando uma cor, mudando brilho, contraste, ajeitar imperfeições, dimensões etc.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Visão computacional é você conseguir fazer o computador </a:t>
            </a:r>
            <a:r>
              <a:rPr lang="en-US" sz="1400" dirty="0" smtClean="0"/>
              <a:t>‘</a:t>
            </a:r>
            <a:r>
              <a:rPr lang="pt-BR" sz="1400" dirty="0" smtClean="0"/>
              <a:t>enxergar’ algo, no sentido de extrair informações sobre a imagem para a realização de análises posteriores. </a:t>
            </a:r>
            <a:endParaRPr lang="pt-BR" sz="1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00200"/>
            <a:ext cx="422393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429000"/>
            <a:ext cx="4648200" cy="260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Parte 1</a:t>
            </a:r>
            <a:r>
              <a:rPr lang="en-US" sz="4000" dirty="0" smtClean="0"/>
              <a:t>: </a:t>
            </a:r>
            <a:r>
              <a:rPr lang="en-US" sz="4000" dirty="0" err="1" smtClean="0"/>
              <a:t>Digitalizando</a:t>
            </a:r>
            <a:r>
              <a:rPr lang="en-US" sz="4000" dirty="0" smtClean="0"/>
              <a:t> </a:t>
            </a:r>
            <a:r>
              <a:rPr lang="en-US" sz="4000" dirty="0" err="1" smtClean="0"/>
              <a:t>uma</a:t>
            </a:r>
            <a:r>
              <a:rPr lang="en-US" sz="4000" dirty="0" smtClean="0"/>
              <a:t> </a:t>
            </a:r>
            <a:r>
              <a:rPr lang="en-US" sz="4000" dirty="0" err="1" smtClean="0"/>
              <a:t>imagem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Uma imagem digitalizada não é nada mais que uma matriz, sendo cada pixel da imagem totalmente descrito nessa.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Imagens coloridas só o são por causa de um sistema de cores específico, sendo o mais famoso o RGB </a:t>
            </a:r>
            <a:r>
              <a:rPr lang="en-US" sz="1400" dirty="0" smtClean="0"/>
              <a:t>(Red, Green, Blue)</a:t>
            </a:r>
            <a:r>
              <a:rPr lang="pt-BR" sz="1400" dirty="0" smtClean="0"/>
              <a:t>. Nesse sistema todas as cores são formadas por uma combinação linear dessas 3.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Uma imagem lida em RGB terá, portanto, 3 dimensões, as duas primeiras para indicar as posições x e y dos pixels e a terceira para indicar a intensidade de cada cor.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Os valores de intensidade podem ser em uint8, variando de 0 a 255 ou unitários de 0 a 1.   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endParaRPr lang="pt-BR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886200"/>
            <a:ext cx="27748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1828800"/>
            <a:ext cx="238442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ector de seta reta 10"/>
          <p:cNvCxnSpPr/>
          <p:nvPr/>
        </p:nvCxnSpPr>
        <p:spPr>
          <a:xfrm>
            <a:off x="6248400" y="1828800"/>
            <a:ext cx="0" cy="2362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6248400" y="1752600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315200" y="1447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X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943600" y="28194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Y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Parte 1</a:t>
            </a:r>
            <a:r>
              <a:rPr lang="en-US" sz="4000" dirty="0" smtClean="0"/>
              <a:t>: </a:t>
            </a:r>
            <a:r>
              <a:rPr lang="en-US" sz="4000" dirty="0" err="1" smtClean="0"/>
              <a:t>Digitalizando</a:t>
            </a:r>
            <a:r>
              <a:rPr lang="en-US" sz="4000" dirty="0" smtClean="0"/>
              <a:t> </a:t>
            </a:r>
            <a:r>
              <a:rPr lang="en-US" sz="4000" dirty="0" err="1" smtClean="0"/>
              <a:t>uma</a:t>
            </a:r>
            <a:r>
              <a:rPr lang="en-US" sz="4000" dirty="0" smtClean="0"/>
              <a:t> </a:t>
            </a:r>
            <a:r>
              <a:rPr lang="en-US" sz="4000" dirty="0" err="1" smtClean="0"/>
              <a:t>imagem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Vamos começar com o mais simples, abrir uma imagem no </a:t>
            </a:r>
            <a:r>
              <a:rPr lang="pt-BR" sz="1400" dirty="0" err="1" smtClean="0"/>
              <a:t>matlab</a:t>
            </a:r>
            <a:r>
              <a:rPr lang="pt-BR" sz="1400" dirty="0" smtClean="0"/>
              <a:t>. Para isso utilizamos o comando </a:t>
            </a:r>
            <a:r>
              <a:rPr lang="pt-BR" sz="1400" dirty="0" err="1" smtClean="0"/>
              <a:t>imread</a:t>
            </a:r>
            <a:r>
              <a:rPr lang="pt-BR" sz="1400" dirty="0" smtClean="0"/>
              <a:t> para lermos a imagem e </a:t>
            </a:r>
            <a:r>
              <a:rPr lang="pt-BR" sz="1400" dirty="0" err="1" smtClean="0"/>
              <a:t>imshow</a:t>
            </a:r>
            <a:r>
              <a:rPr lang="pt-BR" sz="1400" dirty="0" smtClean="0"/>
              <a:t> para a mostrar. 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Utilizando a função </a:t>
            </a:r>
            <a:r>
              <a:rPr lang="pt-BR" sz="1400" dirty="0" err="1" smtClean="0"/>
              <a:t>impixelinfo</a:t>
            </a:r>
            <a:r>
              <a:rPr lang="pt-BR" sz="1400" dirty="0" smtClean="0"/>
              <a:t> após mostrar a imagem é possível verificar com o passar do mouse as coordenadas do pixel e o seu valor em cada cor. 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endParaRPr lang="pt-BR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371600"/>
            <a:ext cx="47148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Exercício 1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O primeiro exercício é você cortar a imagem para pegar somente a borboleta. Faça isso verificando, primeiramente, o intervalo de coordenadas que ela está e o filtrando na matriz com os dados da imagem. 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O </a:t>
            </a:r>
            <a:r>
              <a:rPr lang="en-US" sz="1400" dirty="0" err="1" smtClean="0"/>
              <a:t>resultado</a:t>
            </a:r>
            <a:r>
              <a:rPr lang="en-US" sz="1400" dirty="0" smtClean="0"/>
              <a:t> </a:t>
            </a:r>
            <a:r>
              <a:rPr lang="en-US" sz="1400" dirty="0" err="1" smtClean="0"/>
              <a:t>deve</a:t>
            </a:r>
            <a:r>
              <a:rPr lang="en-US" sz="1400" dirty="0" smtClean="0"/>
              <a:t> ser </a:t>
            </a:r>
            <a:r>
              <a:rPr lang="en-US" sz="1400" dirty="0" err="1" smtClean="0"/>
              <a:t>aproximadamente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igual</a:t>
            </a:r>
            <a:r>
              <a:rPr lang="en-US" sz="1400" dirty="0" smtClean="0"/>
              <a:t> à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</a:t>
            </a:r>
            <a:r>
              <a:rPr lang="en-US" sz="1400" dirty="0" err="1" smtClean="0"/>
              <a:t>ao</a:t>
            </a:r>
            <a:r>
              <a:rPr lang="en-US" sz="1400" dirty="0" smtClean="0"/>
              <a:t> </a:t>
            </a:r>
            <a:r>
              <a:rPr lang="en-US" sz="1400" dirty="0" err="1" smtClean="0"/>
              <a:t>lado</a:t>
            </a:r>
            <a:r>
              <a:rPr lang="en-US" sz="1400" dirty="0" smtClean="0"/>
              <a:t>. N</a:t>
            </a:r>
            <a:r>
              <a:rPr lang="pt-BR" sz="1400" dirty="0" err="1" smtClean="0"/>
              <a:t>ão</a:t>
            </a:r>
            <a:r>
              <a:rPr lang="pt-BR" sz="1400" dirty="0" smtClean="0"/>
              <a:t> se preocupe em ser tão exato. </a:t>
            </a:r>
            <a:endParaRPr lang="en-US" sz="1400" dirty="0" smtClean="0"/>
          </a:p>
          <a:p>
            <a:endParaRPr lang="pt-B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1295400"/>
            <a:ext cx="4870450" cy="369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2</a:t>
            </a:r>
            <a:r>
              <a:rPr lang="en-US" sz="4000" dirty="0" smtClean="0"/>
              <a:t>: </a:t>
            </a:r>
            <a:r>
              <a:rPr lang="en-US" sz="4000" dirty="0" err="1" smtClean="0"/>
              <a:t>Filtrando</a:t>
            </a:r>
            <a:r>
              <a:rPr lang="en-US" sz="4000" dirty="0" smtClean="0"/>
              <a:t> cores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O sistema RGB,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mais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seja</a:t>
            </a:r>
            <a:r>
              <a:rPr lang="en-US" sz="1400" dirty="0" smtClean="0"/>
              <a:t> o </a:t>
            </a:r>
            <a:r>
              <a:rPr lang="en-US" sz="1400" dirty="0" err="1" smtClean="0"/>
              <a:t>mais</a:t>
            </a:r>
            <a:r>
              <a:rPr lang="en-US" sz="1400" dirty="0" smtClean="0"/>
              <a:t> </a:t>
            </a:r>
            <a:r>
              <a:rPr lang="en-US" sz="1400" dirty="0" err="1" smtClean="0"/>
              <a:t>famoso</a:t>
            </a:r>
            <a:r>
              <a:rPr lang="en-US" sz="1400" dirty="0" smtClean="0"/>
              <a:t>, é o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indicado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se </a:t>
            </a:r>
            <a:r>
              <a:rPr lang="en-US" sz="1400" dirty="0" err="1" smtClean="0"/>
              <a:t>trabalhar</a:t>
            </a:r>
            <a:r>
              <a:rPr lang="en-US" sz="1400" dirty="0" smtClean="0"/>
              <a:t> com cores, </a:t>
            </a:r>
            <a:r>
              <a:rPr lang="en-US" sz="1400" dirty="0" err="1" smtClean="0"/>
              <a:t>pois</a:t>
            </a:r>
            <a:r>
              <a:rPr lang="en-US" sz="1400" dirty="0" smtClean="0"/>
              <a:t> n</a:t>
            </a:r>
            <a:r>
              <a:rPr lang="pt-BR" sz="1400" dirty="0" err="1" smtClean="0"/>
              <a:t>ão</a:t>
            </a:r>
            <a:r>
              <a:rPr lang="pt-BR" sz="1400" dirty="0" smtClean="0"/>
              <a:t> é clara a forma de </a:t>
            </a:r>
            <a:r>
              <a:rPr lang="pt-BR" sz="1400" dirty="0" err="1" smtClean="0"/>
              <a:t>separaçãos</a:t>
            </a:r>
            <a:r>
              <a:rPr lang="pt-BR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Uma boa alternativa é o sistema HSV, onde uma dimensão da matriz é responsável pela cor, outra pela saturação</a:t>
            </a:r>
            <a:r>
              <a:rPr lang="en-US" sz="1400" dirty="0" smtClean="0"/>
              <a:t>/</a:t>
            </a:r>
            <a:r>
              <a:rPr lang="en-US" sz="1400" dirty="0" err="1" smtClean="0"/>
              <a:t>contraste</a:t>
            </a:r>
            <a:r>
              <a:rPr lang="en-US" sz="1400" dirty="0" smtClean="0"/>
              <a:t> e </a:t>
            </a:r>
            <a:r>
              <a:rPr lang="en-US" sz="1400" dirty="0" err="1" smtClean="0"/>
              <a:t>outra</a:t>
            </a:r>
            <a:r>
              <a:rPr lang="en-US" sz="1400" dirty="0" smtClean="0"/>
              <a:t> </a:t>
            </a:r>
            <a:r>
              <a:rPr lang="en-US" sz="1400" dirty="0" err="1" smtClean="0"/>
              <a:t>pela</a:t>
            </a:r>
            <a:r>
              <a:rPr lang="en-US" sz="1400" dirty="0" smtClean="0"/>
              <a:t> </a:t>
            </a:r>
            <a:r>
              <a:rPr lang="en-US" sz="1400" dirty="0" err="1" smtClean="0"/>
              <a:t>intensidade</a:t>
            </a:r>
            <a:r>
              <a:rPr lang="en-US" sz="1400" dirty="0" smtClean="0"/>
              <a:t>/</a:t>
            </a:r>
            <a:r>
              <a:rPr lang="en-US" sz="1400" dirty="0" err="1" smtClean="0"/>
              <a:t>brilho</a:t>
            </a:r>
            <a:r>
              <a:rPr lang="en-US" sz="14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É </a:t>
            </a:r>
            <a:r>
              <a:rPr lang="en-US" sz="1400" dirty="0" err="1" smtClean="0"/>
              <a:t>mais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</a:t>
            </a:r>
            <a:r>
              <a:rPr lang="en-US" sz="1400" dirty="0" smtClean="0"/>
              <a:t> de </a:t>
            </a:r>
            <a:r>
              <a:rPr lang="en-US" sz="1400" dirty="0" err="1" smtClean="0"/>
              <a:t>separar</a:t>
            </a:r>
            <a:r>
              <a:rPr lang="en-US" sz="1400" dirty="0" smtClean="0"/>
              <a:t> cores </a:t>
            </a:r>
            <a:r>
              <a:rPr lang="en-US" sz="1400" dirty="0" err="1" smtClean="0"/>
              <a:t>dessa</a:t>
            </a:r>
            <a:r>
              <a:rPr lang="en-US" sz="1400" dirty="0" smtClean="0"/>
              <a:t> forma, </a:t>
            </a:r>
            <a:r>
              <a:rPr lang="en-US" sz="1400" dirty="0" err="1" smtClean="0"/>
              <a:t>pois</a:t>
            </a:r>
            <a:r>
              <a:rPr lang="en-US" sz="1400" dirty="0" smtClean="0"/>
              <a:t> </a:t>
            </a:r>
            <a:r>
              <a:rPr lang="en-US" sz="1400" dirty="0" err="1" smtClean="0"/>
              <a:t>elas</a:t>
            </a:r>
            <a:r>
              <a:rPr lang="en-US" sz="1400" dirty="0" smtClean="0"/>
              <a:t> s</a:t>
            </a:r>
            <a:r>
              <a:rPr lang="pt-BR" sz="1400" dirty="0" err="1" smtClean="0"/>
              <a:t>ão</a:t>
            </a:r>
            <a:r>
              <a:rPr lang="pt-BR" sz="1400" dirty="0" smtClean="0"/>
              <a:t> mais </a:t>
            </a:r>
            <a:r>
              <a:rPr lang="pt-BR" sz="1400" dirty="0" err="1" smtClean="0"/>
              <a:t>indepedentes</a:t>
            </a:r>
            <a:r>
              <a:rPr lang="pt-BR" sz="1400" dirty="0" smtClean="0"/>
              <a:t>. 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endParaRPr lang="pt-BR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295400"/>
            <a:ext cx="3810000" cy="285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2</a:t>
            </a:r>
            <a:r>
              <a:rPr lang="en-US" sz="4000" dirty="0" smtClean="0"/>
              <a:t>: </a:t>
            </a:r>
            <a:r>
              <a:rPr lang="en-US" sz="4000" dirty="0" err="1" smtClean="0"/>
              <a:t>Filtrando</a:t>
            </a:r>
            <a:r>
              <a:rPr lang="en-US" sz="4000" dirty="0" smtClean="0"/>
              <a:t> cores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No </a:t>
            </a:r>
            <a:r>
              <a:rPr lang="pt-BR" sz="1400" dirty="0" err="1" smtClean="0"/>
              <a:t>matlab</a:t>
            </a:r>
            <a:r>
              <a:rPr lang="pt-BR" sz="1400" dirty="0" smtClean="0"/>
              <a:t> é possível converter uma imagem para </a:t>
            </a:r>
            <a:r>
              <a:rPr lang="pt-BR" sz="1400" dirty="0" err="1" smtClean="0"/>
              <a:t>hsv</a:t>
            </a:r>
            <a:r>
              <a:rPr lang="pt-BR" sz="1400" dirty="0" smtClean="0"/>
              <a:t> com a função</a:t>
            </a:r>
            <a:r>
              <a:rPr lang="en-US" sz="1400" dirty="0" smtClean="0"/>
              <a:t>: rgb2hsv. </a:t>
            </a:r>
            <a:r>
              <a:rPr lang="en-US" sz="1400" dirty="0" err="1" smtClean="0"/>
              <a:t>Vamos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isso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tentar</a:t>
            </a:r>
            <a:r>
              <a:rPr lang="en-US" sz="1400" dirty="0" smtClean="0"/>
              <a:t> </a:t>
            </a:r>
            <a:r>
              <a:rPr lang="en-US" sz="1400" dirty="0" err="1" smtClean="0"/>
              <a:t>obter</a:t>
            </a:r>
            <a:r>
              <a:rPr lang="en-US" sz="1400" dirty="0" smtClean="0"/>
              <a:t> </a:t>
            </a:r>
            <a:r>
              <a:rPr lang="en-US" sz="1400" dirty="0" err="1" smtClean="0"/>
              <a:t>só</a:t>
            </a:r>
            <a:r>
              <a:rPr lang="en-US" sz="1400" dirty="0" smtClean="0"/>
              <a:t> </a:t>
            </a:r>
            <a:r>
              <a:rPr lang="en-US" sz="1400" dirty="0" err="1" smtClean="0"/>
              <a:t>os</a:t>
            </a:r>
            <a:r>
              <a:rPr lang="en-US" sz="1400" dirty="0" smtClean="0"/>
              <a:t> </a:t>
            </a:r>
            <a:r>
              <a:rPr lang="en-US" sz="1400" dirty="0" err="1" smtClean="0"/>
              <a:t>objetos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</a:t>
            </a:r>
            <a:r>
              <a:rPr lang="en-US" sz="1400" dirty="0" smtClean="0"/>
              <a:t> </a:t>
            </a:r>
            <a:r>
              <a:rPr lang="en-US" sz="1400" dirty="0" err="1" smtClean="0"/>
              <a:t>laranja</a:t>
            </a:r>
            <a:r>
              <a:rPr lang="en-US" sz="14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Os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no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</a:t>
            </a:r>
            <a:r>
              <a:rPr lang="en-US" sz="1400" dirty="0" err="1" smtClean="0"/>
              <a:t>hsv</a:t>
            </a:r>
            <a:r>
              <a:rPr lang="en-US" sz="1400" dirty="0" smtClean="0"/>
              <a:t> v</a:t>
            </a:r>
            <a:r>
              <a:rPr lang="pt-BR" sz="1400" dirty="0" err="1" smtClean="0"/>
              <a:t>ão</a:t>
            </a:r>
            <a:r>
              <a:rPr lang="pt-BR" sz="1400" dirty="0" smtClean="0"/>
              <a:t> de 0 a 1. Na faixa abaixo é possível verificar aproximadamente a progressão de cores </a:t>
            </a:r>
            <a:r>
              <a:rPr lang="en-US" sz="1400" dirty="0" smtClean="0"/>
              <a:t> </a:t>
            </a:r>
            <a:r>
              <a:rPr lang="en-US" sz="1400" dirty="0" err="1" smtClean="0"/>
              <a:t>na</a:t>
            </a:r>
            <a:r>
              <a:rPr lang="en-US" sz="1400" dirty="0" smtClean="0"/>
              <a:t> </a:t>
            </a:r>
            <a:r>
              <a:rPr lang="en-US" sz="1400" dirty="0" err="1" smtClean="0"/>
              <a:t>primeira</a:t>
            </a:r>
            <a:r>
              <a:rPr lang="en-US" sz="1400" dirty="0" smtClean="0"/>
              <a:t> </a:t>
            </a:r>
            <a:r>
              <a:rPr lang="en-US" sz="1400" dirty="0" err="1" smtClean="0"/>
              <a:t>dimensão</a:t>
            </a:r>
            <a:r>
              <a:rPr lang="en-US" sz="1400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Para </a:t>
            </a:r>
            <a:r>
              <a:rPr lang="en-US" sz="1400" dirty="0" err="1" smtClean="0"/>
              <a:t>isso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criar</a:t>
            </a:r>
            <a:r>
              <a:rPr lang="en-US" sz="1400" dirty="0" smtClean="0"/>
              <a:t> </a:t>
            </a:r>
            <a:r>
              <a:rPr lang="en-US" sz="1400" dirty="0" err="1" smtClean="0"/>
              <a:t>uma</a:t>
            </a:r>
            <a:r>
              <a:rPr lang="en-US" sz="1400" dirty="0" smtClean="0"/>
              <a:t> </a:t>
            </a:r>
            <a:r>
              <a:rPr lang="en-US" sz="1400" dirty="0" err="1" smtClean="0"/>
              <a:t>máscara</a:t>
            </a:r>
            <a:r>
              <a:rPr lang="en-US" sz="1400" dirty="0" smtClean="0"/>
              <a:t>, </a:t>
            </a:r>
            <a:r>
              <a:rPr lang="en-US" sz="1400" dirty="0" err="1" smtClean="0"/>
              <a:t>onde</a:t>
            </a:r>
            <a:r>
              <a:rPr lang="en-US" sz="1400" dirty="0" smtClean="0"/>
              <a:t>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os</a:t>
            </a:r>
            <a:r>
              <a:rPr lang="en-US" sz="1400" dirty="0" smtClean="0"/>
              <a:t> pixels no </a:t>
            </a:r>
            <a:r>
              <a:rPr lang="en-US" sz="1400" dirty="0" err="1" smtClean="0"/>
              <a:t>nosso</a:t>
            </a:r>
            <a:r>
              <a:rPr lang="en-US" sz="1400" dirty="0" smtClean="0"/>
              <a:t> </a:t>
            </a:r>
            <a:r>
              <a:rPr lang="en-US" sz="1400" dirty="0" err="1" smtClean="0"/>
              <a:t>intervalo</a:t>
            </a:r>
            <a:r>
              <a:rPr lang="en-US" sz="1400" dirty="0" smtClean="0"/>
              <a:t> </a:t>
            </a:r>
            <a:r>
              <a:rPr lang="en-US" sz="1400" dirty="0" err="1" smtClean="0"/>
              <a:t>são</a:t>
            </a:r>
            <a:r>
              <a:rPr lang="en-US" sz="1400" dirty="0" smtClean="0"/>
              <a:t> </a:t>
            </a:r>
            <a:r>
              <a:rPr lang="en-US" sz="1400" dirty="0" err="1" smtClean="0"/>
              <a:t>iguais</a:t>
            </a:r>
            <a:r>
              <a:rPr lang="en-US" sz="1400" dirty="0" smtClean="0"/>
              <a:t> a 1 e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os</a:t>
            </a:r>
            <a:r>
              <a:rPr lang="en-US" sz="1400" dirty="0" smtClean="0"/>
              <a:t> </a:t>
            </a:r>
            <a:r>
              <a:rPr lang="en-US" sz="1400" dirty="0" err="1" smtClean="0"/>
              <a:t>outros</a:t>
            </a:r>
            <a:r>
              <a:rPr lang="en-US" sz="1400" dirty="0" smtClean="0"/>
              <a:t> 0.  </a:t>
            </a:r>
            <a:r>
              <a:rPr lang="en-US" sz="1400" dirty="0" err="1" smtClean="0"/>
              <a:t>Essa</a:t>
            </a:r>
            <a:r>
              <a:rPr lang="en-US" sz="1400" dirty="0" smtClean="0"/>
              <a:t> </a:t>
            </a:r>
            <a:r>
              <a:rPr lang="en-US" sz="1400" dirty="0" err="1" smtClean="0"/>
              <a:t>máscara</a:t>
            </a:r>
            <a:r>
              <a:rPr lang="en-US" sz="1400" dirty="0" smtClean="0"/>
              <a:t> </a:t>
            </a:r>
            <a:r>
              <a:rPr lang="en-US" sz="1400" dirty="0" err="1" smtClean="0"/>
              <a:t>multiplica</a:t>
            </a:r>
            <a:r>
              <a:rPr lang="en-US" sz="1400" dirty="0" smtClean="0"/>
              <a:t>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</a:t>
            </a:r>
            <a:r>
              <a:rPr lang="en-US" sz="1400" dirty="0" err="1" smtClean="0"/>
              <a:t>da</a:t>
            </a:r>
            <a:r>
              <a:rPr lang="en-US" sz="1400" dirty="0" smtClean="0"/>
              <a:t>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original </a:t>
            </a:r>
            <a:r>
              <a:rPr lang="en-US" sz="1400" dirty="0" err="1" smtClean="0"/>
              <a:t>em</a:t>
            </a:r>
            <a:r>
              <a:rPr lang="en-US" sz="1400" dirty="0" smtClean="0"/>
              <a:t>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</a:t>
            </a:r>
            <a:r>
              <a:rPr lang="en-US" sz="1400" dirty="0" smtClean="0"/>
              <a:t> e o </a:t>
            </a:r>
            <a:r>
              <a:rPr lang="en-US" sz="1400" dirty="0" err="1" smtClean="0"/>
              <a:t>resultado</a:t>
            </a:r>
            <a:r>
              <a:rPr lang="en-US" sz="1400" dirty="0" smtClean="0"/>
              <a:t> é o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pode</a:t>
            </a:r>
            <a:r>
              <a:rPr lang="en-US" sz="1400" dirty="0" smtClean="0"/>
              <a:t>-se </a:t>
            </a:r>
            <a:r>
              <a:rPr lang="en-US" sz="1400" dirty="0" err="1" smtClean="0"/>
              <a:t>ver</a:t>
            </a:r>
            <a:r>
              <a:rPr lang="en-US" sz="1400" dirty="0" smtClean="0"/>
              <a:t> </a:t>
            </a:r>
            <a:r>
              <a:rPr lang="en-US" sz="1400" dirty="0" err="1" smtClean="0"/>
              <a:t>ao</a:t>
            </a:r>
            <a:r>
              <a:rPr lang="en-US" sz="1400" dirty="0" smtClean="0"/>
              <a:t> </a:t>
            </a:r>
            <a:r>
              <a:rPr lang="en-US" sz="1400" dirty="0" err="1" smtClean="0"/>
              <a:t>lado</a:t>
            </a:r>
            <a:r>
              <a:rPr lang="en-US" sz="1400" dirty="0" smtClean="0"/>
              <a:t>. </a:t>
            </a:r>
          </a:p>
          <a:p>
            <a:endParaRPr lang="pt-B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886200"/>
            <a:ext cx="13906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457200" y="411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28800" y="4114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pt-B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1600200"/>
            <a:ext cx="530057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3810000"/>
            <a:ext cx="3470625" cy="219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Exercício 2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en-US" sz="1400" dirty="0" err="1" smtClean="0"/>
              <a:t>Filtre</a:t>
            </a:r>
            <a:r>
              <a:rPr lang="en-US" sz="1400" dirty="0" smtClean="0"/>
              <a:t> a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dada </a:t>
            </a:r>
            <a:r>
              <a:rPr lang="en-US" sz="1400" dirty="0" err="1" smtClean="0"/>
              <a:t>por</a:t>
            </a:r>
            <a:r>
              <a:rPr lang="en-US" sz="1400" dirty="0" smtClean="0"/>
              <a:t> cores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ela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aparecer</a:t>
            </a:r>
            <a:r>
              <a:rPr lang="en-US" sz="1400" dirty="0" smtClean="0"/>
              <a:t> </a:t>
            </a:r>
            <a:r>
              <a:rPr lang="en-US" sz="1400" dirty="0" err="1" smtClean="0"/>
              <a:t>somente</a:t>
            </a:r>
            <a:r>
              <a:rPr lang="en-US" sz="1400" dirty="0" smtClean="0"/>
              <a:t> a </a:t>
            </a:r>
            <a:r>
              <a:rPr lang="en-US" sz="1400" dirty="0" err="1" smtClean="0"/>
              <a:t>placa</a:t>
            </a:r>
            <a:r>
              <a:rPr lang="en-US" sz="1400" dirty="0" smtClean="0"/>
              <a:t> de pare. Use o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de cores </a:t>
            </a:r>
            <a:r>
              <a:rPr lang="en-US" sz="1400" dirty="0" err="1" smtClean="0"/>
              <a:t>hsv</a:t>
            </a:r>
            <a:r>
              <a:rPr lang="en-US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A </a:t>
            </a:r>
            <a:r>
              <a:rPr lang="en-US" sz="1400" dirty="0" err="1" smtClean="0"/>
              <a:t>sua</a:t>
            </a:r>
            <a:r>
              <a:rPr lang="en-US" sz="1400" dirty="0" smtClean="0"/>
              <a:t> </a:t>
            </a:r>
            <a:r>
              <a:rPr lang="en-US" sz="1400" dirty="0" err="1" smtClean="0"/>
              <a:t>imagem</a:t>
            </a:r>
            <a:r>
              <a:rPr lang="en-US" sz="1400" dirty="0" smtClean="0"/>
              <a:t> final </a:t>
            </a:r>
            <a:r>
              <a:rPr lang="en-US" sz="1400" dirty="0" err="1" smtClean="0"/>
              <a:t>deve</a:t>
            </a:r>
            <a:r>
              <a:rPr lang="en-US" sz="1400" dirty="0" smtClean="0"/>
              <a:t> ser </a:t>
            </a:r>
            <a:r>
              <a:rPr lang="en-US" sz="1400" dirty="0" err="1" smtClean="0"/>
              <a:t>próxima</a:t>
            </a:r>
            <a:r>
              <a:rPr lang="en-US" sz="1400" dirty="0" smtClean="0"/>
              <a:t> a </a:t>
            </a:r>
            <a:r>
              <a:rPr lang="en-US" sz="1400" dirty="0" err="1" smtClean="0"/>
              <a:t>ao</a:t>
            </a:r>
            <a:r>
              <a:rPr lang="en-US" sz="1400" dirty="0" smtClean="0"/>
              <a:t> </a:t>
            </a:r>
            <a:r>
              <a:rPr lang="en-US" sz="1400" dirty="0" err="1" smtClean="0"/>
              <a:t>lado</a:t>
            </a:r>
            <a:r>
              <a:rPr lang="en-US" sz="1400" dirty="0" smtClean="0"/>
              <a:t>. N</a:t>
            </a:r>
            <a:r>
              <a:rPr lang="pt-BR" sz="1400" dirty="0" err="1" smtClean="0"/>
              <a:t>ão</a:t>
            </a:r>
            <a:r>
              <a:rPr lang="pt-BR" sz="1400" dirty="0" smtClean="0"/>
              <a:t> tem problema um pouco de ruído, desde que a imagem principal esteja completa. </a:t>
            </a:r>
            <a:endParaRPr lang="en-US" sz="1400" dirty="0" smtClean="0"/>
          </a:p>
          <a:p>
            <a:endParaRPr lang="pt-BR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066800"/>
            <a:ext cx="3944969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886199"/>
            <a:ext cx="3962400" cy="2327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2200" y="0"/>
            <a:ext cx="6629400" cy="10668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Parte 3</a:t>
            </a:r>
            <a:r>
              <a:rPr lang="en-US" sz="4000" dirty="0" smtClean="0"/>
              <a:t>: </a:t>
            </a:r>
            <a:r>
              <a:rPr lang="en-US" sz="4000" dirty="0" err="1" smtClean="0"/>
              <a:t>Modificando</a:t>
            </a:r>
            <a:r>
              <a:rPr lang="en-US" sz="4000" dirty="0" smtClean="0"/>
              <a:t> a </a:t>
            </a:r>
            <a:r>
              <a:rPr lang="en-US" sz="4000" dirty="0" err="1" smtClean="0"/>
              <a:t>imagem</a:t>
            </a:r>
            <a:endParaRPr lang="pt-BR" sz="4000" dirty="0"/>
          </a:p>
        </p:txBody>
      </p:sp>
      <p:pic>
        <p:nvPicPr>
          <p:cNvPr id="1026" name="Picture 2" descr="D:\UFPA\GVA Ofici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2290593" cy="137160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28600" y="1752600"/>
            <a:ext cx="304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dirty="0" smtClean="0"/>
              <a:t> </a:t>
            </a:r>
            <a:r>
              <a:rPr lang="en-US" sz="1400" dirty="0" smtClean="0"/>
              <a:t>As cores </a:t>
            </a:r>
            <a:r>
              <a:rPr lang="en-US" sz="1400" dirty="0" err="1" smtClean="0"/>
              <a:t>podem</a:t>
            </a:r>
            <a:r>
              <a:rPr lang="en-US" sz="1400" dirty="0" smtClean="0"/>
              <a:t> ser </a:t>
            </a:r>
            <a:r>
              <a:rPr lang="en-US" sz="1400" dirty="0" err="1" smtClean="0"/>
              <a:t>filtradas</a:t>
            </a:r>
            <a:r>
              <a:rPr lang="en-US" sz="1400" dirty="0" smtClean="0"/>
              <a:t>, </a:t>
            </a:r>
            <a:r>
              <a:rPr lang="en-US" sz="1400" dirty="0" err="1" smtClean="0"/>
              <a:t>mas</a:t>
            </a:r>
            <a:r>
              <a:rPr lang="en-US" sz="1400" dirty="0" smtClean="0"/>
              <a:t> o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mais</a:t>
            </a:r>
            <a:r>
              <a:rPr lang="en-US" sz="1400" dirty="0" smtClean="0"/>
              <a:t>? Como </a:t>
            </a:r>
            <a:r>
              <a:rPr lang="en-US" sz="1400" dirty="0" err="1" smtClean="0"/>
              <a:t>vimos</a:t>
            </a:r>
            <a:r>
              <a:rPr lang="en-US" sz="1400" dirty="0" smtClean="0"/>
              <a:t> </a:t>
            </a:r>
            <a:r>
              <a:rPr lang="en-US" sz="1400" dirty="0" err="1" smtClean="0"/>
              <a:t>pelo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</a:t>
            </a:r>
            <a:r>
              <a:rPr lang="en-US" sz="1400" dirty="0" err="1" smtClean="0"/>
              <a:t>hsv</a:t>
            </a:r>
            <a:r>
              <a:rPr lang="en-US" sz="1400" dirty="0" smtClean="0"/>
              <a:t>, </a:t>
            </a:r>
            <a:r>
              <a:rPr lang="en-US" sz="1400" dirty="0" err="1" smtClean="0"/>
              <a:t>brilho</a:t>
            </a:r>
            <a:r>
              <a:rPr lang="en-US" sz="1400" dirty="0" smtClean="0"/>
              <a:t> e </a:t>
            </a:r>
            <a:r>
              <a:rPr lang="en-US" sz="1400" dirty="0" err="1" smtClean="0"/>
              <a:t>contraste</a:t>
            </a:r>
            <a:r>
              <a:rPr lang="en-US" sz="1400" dirty="0" smtClean="0"/>
              <a:t> </a:t>
            </a:r>
            <a:r>
              <a:rPr lang="en-US" sz="1400" dirty="0" err="1" smtClean="0"/>
              <a:t>est</a:t>
            </a:r>
            <a:r>
              <a:rPr lang="pt-BR" sz="1400" dirty="0" err="1" smtClean="0"/>
              <a:t>ão</a:t>
            </a:r>
            <a:r>
              <a:rPr lang="pt-BR" sz="1400" dirty="0" smtClean="0"/>
              <a:t> dispostos de forma separa. O que acontece, então, se aumentarmos o contraste ou o brilho nesses canais?</a:t>
            </a:r>
          </a:p>
          <a:p>
            <a:pPr>
              <a:buFont typeface="Arial" pitchFamily="34" charset="0"/>
              <a:buChar char="•"/>
            </a:pPr>
            <a:endParaRPr lang="pt-BR" sz="1400" dirty="0" smtClean="0"/>
          </a:p>
          <a:p>
            <a:pPr>
              <a:buFont typeface="Arial" pitchFamily="34" charset="0"/>
              <a:buChar char="•"/>
            </a:pPr>
            <a:r>
              <a:rPr lang="pt-BR" sz="1400" dirty="0" smtClean="0"/>
              <a:t> Vamos pegar a imagem inicial da borboleta e multiplicar seu brilho por 2 e contraste por 0.5.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4572000"/>
            <a:ext cx="2667000" cy="149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1447800"/>
            <a:ext cx="421537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3832" y="4572000"/>
            <a:ext cx="270481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4675</TotalTime>
  <Words>1352</Words>
  <Application>Microsoft Office PowerPoint</Application>
  <PresentationFormat>Apresentação na tela (4:3)</PresentationFormat>
  <Paragraphs>112</Paragraphs>
  <Slides>19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Retrospectiva</vt:lpstr>
      <vt:lpstr>Mini Curso Tratamento de imagens e visão computacional</vt:lpstr>
      <vt:lpstr>O que é?</vt:lpstr>
      <vt:lpstr>Parte 1: Digitalizando uma imagem</vt:lpstr>
      <vt:lpstr>Parte 1: Digitalizando uma imagem</vt:lpstr>
      <vt:lpstr>Exercício 1</vt:lpstr>
      <vt:lpstr>Parte 2: Filtrando cores</vt:lpstr>
      <vt:lpstr>Parte 2: Filtrando cores</vt:lpstr>
      <vt:lpstr>Exercício 2</vt:lpstr>
      <vt:lpstr>Parte 3: Modificando a imagem</vt:lpstr>
      <vt:lpstr>Exercício 3</vt:lpstr>
      <vt:lpstr>Parte 4: Grayscale</vt:lpstr>
      <vt:lpstr>Parte 4.5: Features</vt:lpstr>
      <vt:lpstr>Exercício 4</vt:lpstr>
      <vt:lpstr>Parte 5: Correlação</vt:lpstr>
      <vt:lpstr>Exercício 5</vt:lpstr>
      <vt:lpstr>Parte 6: Binarização</vt:lpstr>
      <vt:lpstr>Parte 6: Binarização</vt:lpstr>
      <vt:lpstr>Parte 7: Background Subtraction</vt:lpstr>
      <vt:lpstr>Parte 8: Programar um contador de carros na rua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Acoustics</dc:title>
  <dc:creator>Thiago Henrique lobato</dc:creator>
  <cp:lastModifiedBy>Thiago Henrique lobato</cp:lastModifiedBy>
  <cp:revision>185</cp:revision>
  <dcterms:created xsi:type="dcterms:W3CDTF">2016-01-17T19:41:07Z</dcterms:created>
  <dcterms:modified xsi:type="dcterms:W3CDTF">2016-11-20T03:24:04Z</dcterms:modified>
</cp:coreProperties>
</file>